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0793CD-5EF2-4B0B-9E3C-BDC63DB3673A}">
  <a:tblStyle styleId="{8D0793CD-5EF2-4B0B-9E3C-BDC63DB367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818c5227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4818c522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2cce45a6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2cce45a6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learnable parameter</a:t>
            </a:r>
            <a:r>
              <a:rPr lang="zh-TW"/>
              <a:t>同時是queries也是decoder的positional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regression ffn做classification和localization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一次吐出100個框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2cce45a6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2cce45a6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Traing: 100</a:t>
            </a:r>
            <a:r>
              <a:rPr lang="zh-TW"/>
              <a:t>個框和N個gt bbox 做bipartition matching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Testing: none-class/nms remove 多餘的眶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2cce45a6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2cce45a6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2cce45a6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2cce45a6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2cce45a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2cce45a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2cce45a6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2cce45a6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818c5227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818c5227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4d0dbc3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4d0dbc3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本篇使用兩種資料集，MS COCO dataset and MPII human pose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COCO dataset 包含超過 20萬張圖片和25萬個 person instances，每個 person instance 有 17 個joints label。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MPII single person dataset 包含約 25,000 張圖片，關節點視覺化會長得像右圖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4d0dbc34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4d0dbc34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可以觀察到：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two-stage PRTR在regression-based方法裡面，表現比其他baseline，例如使用不同backbone的PointSetNet好。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使用ResNet-101作為backbone的PRTR，與使用更複雜的網路，例如：HRNet-W48 作為backbone的PointSetNet 可以得到差不多的表現。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PRTR 在input size 更大和使用更厲害的feature backbone的時候，可以得到更高的AP結果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PRTR最佳設定之下，在test set上達到了73.3的average precision（AP），能夠達到與heatmap-base 接近的效果。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[ evaluation metric：</a:t>
            </a:r>
            <a:r>
              <a:rPr lang="zh-TW">
                <a:solidFill>
                  <a:schemeClr val="dk1"/>
                </a:solidFill>
              </a:rPr>
              <a:t>Object Keypoint Similarity (OKS)</a:t>
            </a:r>
            <a:r>
              <a:rPr lang="zh-TW" sz="1200">
                <a:solidFill>
                  <a:schemeClr val="dk1"/>
                </a:solidFill>
              </a:rPr>
              <a:t> </a:t>
            </a:r>
            <a:r>
              <a:rPr lang="zh-TW">
                <a:solidFill>
                  <a:schemeClr val="dk1"/>
                </a:solidFill>
              </a:rPr>
              <a:t>average precision (AP) and average recall (AR)和一些變形衡量標準。核心概念是去檢測ground truth和prediction之間的相似度 ] 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77777"/>
              </a:buClr>
              <a:buSzPts val="1200"/>
              <a:buChar char="●"/>
            </a:pPr>
            <a:r>
              <a:rPr lang="zh-TW" sz="1200">
                <a:solidFill>
                  <a:srgbClr val="777777"/>
                </a:solidFill>
                <a:highlight>
                  <a:srgbClr val="FFFFFF"/>
                </a:highlight>
              </a:rPr>
              <a:t>在end-to-end模型比較中，PRTR* 表現優於其他end-to-end的競爭對手，如CenterNet [41]和DirectPose [31]。</a:t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82341824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8234182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這是用PRTR</a:t>
            </a:r>
            <a:r>
              <a:rPr lang="zh-TW"/>
              <a:t>在</a:t>
            </a:r>
            <a:r>
              <a:rPr lang="zh-TW"/>
              <a:t>coco dataset上做keypoint detection結果，可以看到在不同大小的圖片以及不同pose之下，關節點的預測品質表現不錯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818c522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4818c522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4d0dbc34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4d0dbc34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evaluation metric (</a:t>
            </a:r>
            <a:r>
              <a:rPr lang="zh-TW">
                <a:solidFill>
                  <a:schemeClr val="dk1"/>
                </a:solidFill>
              </a:rPr>
              <a:t>Percentage of Correct Keypoints (PCK))</a:t>
            </a:r>
            <a:r>
              <a:rPr lang="zh-TW"/>
              <a:t>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計算keypoint prediction與其對應的ground truth之間的normalized distance小於設定threshold的比例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best model 達到PCK</a:t>
            </a:r>
            <a:r>
              <a:rPr lang="zh-TW"/>
              <a:t>@0.5</a:t>
            </a:r>
            <a:r>
              <a:rPr lang="zh-TW"/>
              <a:t> score平均 89.5 , 跟heatmap-based中 SimpleBaseline [37] 的表現差不多。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在regression-based方法中也可以達到較高的pck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爭議：Not needing a person detection stage, MPII is not tried with the end-to-end variant. 沒有bounding box ground truth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沒超過heatmap-based baseline，但本來heatmap-based就會準確度比較高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4d0dbc34b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4d0dbc34b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recap一下：模型架構用 Transformer decoder中的query 來預測keypoint coordinates和 classes，再根據預測出來的class probabilities 挑出有對應到keypoint的query，沒有對應到關節點的query會被分做</a:t>
            </a: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background</a:t>
            </a: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忽略掉。</a:t>
            </a:r>
            <a:b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</a:b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因為這個算法，所以不需要強迫keypoint types和queries必須有相同的數量。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這裡做ablation study探討</a:t>
            </a:r>
            <a:r>
              <a:rPr b="1" lang="zh-TW" sz="1200">
                <a:solidFill>
                  <a:schemeClr val="dk1"/>
                </a:solidFill>
                <a:highlight>
                  <a:srgbClr val="FFF1A7"/>
                </a:highlight>
              </a:rPr>
              <a:t>兩種設定</a:t>
            </a: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：</a:t>
            </a:r>
            <a:b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</a:br>
            <a:r>
              <a:rPr lang="zh-TW" sz="1200">
                <a:solidFill>
                  <a:schemeClr val="dk1"/>
                </a:solidFill>
              </a:rPr>
              <a:t>a) (紅色部分)使用不同數量的非 class-specific queries，沒有固定query在每次實驗必須對應某個特定的關節點。</a:t>
            </a:r>
            <a:br>
              <a:rPr lang="zh-TW" sz="1200">
                <a:solidFill>
                  <a:schemeClr val="dk1"/>
                </a:solidFill>
              </a:rPr>
            </a:br>
            <a:r>
              <a:rPr lang="zh-TW" sz="1200">
                <a:solidFill>
                  <a:schemeClr val="dk1"/>
                </a:solidFill>
              </a:rPr>
              <a:t>b) 第二種情況是(藍色部分) queries 數量等於需要預測的關節點數量，將query設定成一對一的 class-specific query。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從表中可以看出，100-query版本只比 50- 和17-query 來得表現略好。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但是使用 class-specific queries (表中的17 Fixed) 會大幅降低model performance，AP由67.7降低11.4，變成56.3。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這顯示出讓每個 query 動態預測其對應 keypoint type 的重要性，可以看出用matching方法可以得到最好的關節點估計。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comment：模型應該是還可以壓縮，因為100跟17 query效果差不多，但本篇按照DETR的設定還是使用了100 query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4d0dbc34b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4d0dbc34b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GT Box：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通過用 ground truth (GT) 代替 person detector 預測出來的 bounding boxes 結果，探討如果bounding box預測更準模型表現的上升空間。從表中可以看出有加 GT 可以讓 AP 上升約 2−2.5，顯示使用更強的 person-detector 可以帶來的好處。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空集合logits：</a:t>
            </a: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在 inference 的時候，如果把分類到 background class (∅) 的logit先排除，再做 class probabilities normalization，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可以避免直接做normalize會很難抓出可以對應關節點的query，並提供更多keypoint candidates 作為後面matching的選擇。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從(最後一列和倒數第三列)觀察到，有打勾即沒有排 background class logits 會導致AP下降約0.9−1.5。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zh-TW" sz="1200">
                <a:solidFill>
                  <a:schemeClr val="dk1"/>
                </a:solidFill>
                <a:highlight>
                  <a:srgbClr val="FFF1A7"/>
                </a:highlight>
              </a:rPr>
              <a:t>Flipping：一種test time augmentation方法，可以稍微提高performance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(是用在heatmap產生裡常見的augmentation方法，input image會以水平翻轉的兩種樣子放進模型裡面，再對結果做 align，用這種方法可以提高keypoint prediction的表現。)</a:t>
            </a:r>
            <a:endParaRPr sz="1200">
              <a:solidFill>
                <a:schemeClr val="dk1"/>
              </a:solidFill>
              <a:highlight>
                <a:srgbClr val="FFF1A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(</a:t>
            </a:r>
            <a:r>
              <a:rPr lang="zh-TW" sz="1200">
                <a:solidFill>
                  <a:schemeClr val="dk1"/>
                </a:solidFill>
              </a:rPr>
              <a:t>因為keypoint座標是在連續的space之上，所以可以直接平均預測出來的keypoint座標，)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4d0dbc34b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4d0dbc34b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左圖：</a:t>
            </a:r>
            <a:r>
              <a:rPr lang="zh-TW" sz="1200">
                <a:solidFill>
                  <a:srgbClr val="777777"/>
                </a:solidFill>
                <a:highlight>
                  <a:srgbClr val="FFFFFF"/>
                </a:highlight>
              </a:rPr>
              <a:t>position for keypoint predictions by the queries</a:t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200"/>
              <a:buChar char="●"/>
            </a:pPr>
            <a:r>
              <a:rPr lang="zh-TW" sz="1200">
                <a:solidFill>
                  <a:srgbClr val="777777"/>
                </a:solidFill>
                <a:highlight>
                  <a:srgbClr val="FFFFFF"/>
                </a:highlight>
              </a:rPr>
              <a:t>被分配到配對特定 keypoints 的 queries 會容易出現在固定位置。</a:t>
            </a:r>
            <a:br>
              <a:rPr lang="zh-TW" sz="1200">
                <a:solidFill>
                  <a:srgbClr val="777777"/>
                </a:solidFill>
                <a:highlight>
                  <a:srgbClr val="FFFFFF"/>
                </a:highlight>
              </a:rPr>
            </a:br>
            <a:r>
              <a:rPr lang="zh-TW" sz="1200">
                <a:solidFill>
                  <a:srgbClr val="777777"/>
                </a:solidFill>
                <a:highlight>
                  <a:srgbClr val="FFFFFF"/>
                </a:highlight>
              </a:rPr>
              <a:t>(e.g. the query focusing on the </a:t>
            </a:r>
            <a:r>
              <a:rPr b="1" lang="zh-TW" sz="1200">
                <a:solidFill>
                  <a:srgbClr val="777777"/>
                </a:solidFill>
                <a:highlight>
                  <a:srgbClr val="FFFFFF"/>
                </a:highlight>
              </a:rPr>
              <a:t>nose</a:t>
            </a:r>
            <a:r>
              <a:rPr lang="zh-TW" sz="1200">
                <a:solidFill>
                  <a:srgbClr val="777777"/>
                </a:solidFill>
                <a:highlight>
                  <a:srgbClr val="FFFFFF"/>
                </a:highlight>
              </a:rPr>
              <a:t> tends to predict positions in the </a:t>
            </a:r>
            <a:r>
              <a:rPr b="1" lang="zh-TW" sz="1200">
                <a:solidFill>
                  <a:srgbClr val="777777"/>
                </a:solidFill>
                <a:highlight>
                  <a:srgbClr val="FFFFFF"/>
                </a:highlight>
              </a:rPr>
              <a:t>upper part of the images</a:t>
            </a:r>
            <a:r>
              <a:rPr lang="zh-TW" sz="1200">
                <a:solidFill>
                  <a:srgbClr val="777777"/>
                </a:solidFill>
                <a:highlight>
                  <a:srgbClr val="FFFFFF"/>
                </a:highlight>
              </a:rPr>
              <a:t>) while the points predicted by queries focusing on </a:t>
            </a:r>
            <a:r>
              <a:rPr b="1" lang="zh-TW" sz="1200">
                <a:solidFill>
                  <a:srgbClr val="777777"/>
                </a:solidFill>
                <a:highlight>
                  <a:srgbClr val="FFFFFF"/>
                </a:highlight>
              </a:rPr>
              <a:t>background</a:t>
            </a:r>
            <a:r>
              <a:rPr lang="zh-TW" sz="1200">
                <a:solidFill>
                  <a:srgbClr val="777777"/>
                </a:solidFill>
                <a:highlight>
                  <a:srgbClr val="FFFFFF"/>
                </a:highlight>
              </a:rPr>
              <a:t> are </a:t>
            </a:r>
            <a:r>
              <a:rPr b="1" lang="zh-TW" sz="1200">
                <a:solidFill>
                  <a:srgbClr val="777777"/>
                </a:solidFill>
                <a:highlight>
                  <a:srgbClr val="FFFFFF"/>
                </a:highlight>
              </a:rPr>
              <a:t>uniformly distributed</a:t>
            </a:r>
            <a:r>
              <a:rPr lang="zh-TW" sz="1200">
                <a:solidFill>
                  <a:srgbClr val="777777"/>
                </a:solidFill>
                <a:highlight>
                  <a:srgbClr val="FFFFFF"/>
                </a:highlight>
              </a:rPr>
              <a:t>。</a:t>
            </a:r>
            <a:endParaRPr sz="12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每個類別keypoint(左邊軸)會傾向被某個固定的query 配對到。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(Different queries are observed to bias towards different keypoints)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heatmap中，將機率*100展示每個query(豎向)在100次分配裡面，配對到特定class的次數。沒有顯示所有100個query的分布(因為表格限制)。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query 會自行學習固定在某一個keypoint class上。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818c5227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818c5227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4d0dbc34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4d0dbc34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總結本篇貢獻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zh-TW" sz="1200">
                <a:solidFill>
                  <a:srgbClr val="374151"/>
                </a:solidFill>
                <a:highlight>
                  <a:srgbClr val="F7F7F8"/>
                </a:highlight>
              </a:rPr>
              <a:t>提出</a:t>
            </a:r>
            <a:r>
              <a:rPr lang="zh-TW" sz="1200">
                <a:solidFill>
                  <a:srgbClr val="374151"/>
                </a:solidFill>
                <a:highlight>
                  <a:srgbClr val="F7F7F8"/>
                </a:highlight>
              </a:rPr>
              <a:t>「</a:t>
            </a:r>
            <a:r>
              <a:rPr lang="zh-TW" sz="1200">
                <a:solidFill>
                  <a:srgbClr val="374151"/>
                </a:solidFill>
                <a:highlight>
                  <a:srgbClr val="F7F7F8"/>
                </a:highlight>
              </a:rPr>
              <a:t>Pose Regression TRansformer (PRTR)」，一個regression-based並且基於transformer架構的的pose detection方法。</a:t>
            </a: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zh-TW" sz="1200">
                <a:solidFill>
                  <a:srgbClr val="374151"/>
                </a:solidFill>
                <a:highlight>
                  <a:srgbClr val="F7F7F8"/>
                </a:highlight>
              </a:rPr>
              <a:t>相較於現有的heapmap-based方法，PRTR不需要複雜的前/後資料處理過程，並且需要較少的heuristic design。</a:t>
            </a: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zh-TW" sz="1200">
                <a:solidFill>
                  <a:srgbClr val="374151"/>
                </a:solidFill>
                <a:highlight>
                  <a:srgbClr val="F7F7F8"/>
                </a:highlight>
              </a:rPr>
              <a:t>在COCO dataset上，與其他現有的regression-based方法相比，PRTR可以達到最好的表現。</a:t>
            </a: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818c5227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818c5227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82341824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82341824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提出使用knowledge distillation來訓練pose classification任務的想法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實際流程如圖所示，首先我們找到一個pose classification的資料集，並且將image送進teacher model跟student model中，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先看上面的teacher model，我們用pretrained PRTR當作pose estimator，並finetune在我們的資料集上，得到圖片對應的關節點預測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然後再經過normalization和scaling將骨架關節點圖縮放到同一個scale上，得到關節點的encoding。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接著看下面的部分，我們自己設計了一個簡單的student model，用來直接取得圖片的特徵，並經過輔助的decoder預測關節點。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但是使用teacher model產生的keypoint encoding當作student model的學習目標。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(在inferece time把decoder丟掉，直接把中間的representation當作是預測分類的特徵)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目標是去觀察student model在有沒有經過knowledge distillation訓練，其representations拿來做分類任務的performance差異，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看看使用pretrained PRTR作為teacher model的一部分，能不能提升簡單student model在分類任務上的準確度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82341824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82341824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五個類別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有些類別分類比較難，有背景不同的問題(上面兩張圖)、角度問題(像是下方兩張圖)，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如果通過關節點的相對位置來協助預測可能會更容易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可以做confusion matrix比較有沒有經過關節點預測的knowledge distillation對於分類準確的影響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問題：資料集比較小？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53c47b23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53c47b23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818c522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818c522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5355ed465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5355ed465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2cce45a6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2cce45a6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818c5227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818c5227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2cce45a6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2cce45a6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2cce45a6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2cce45a6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37936fbb8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37936fbb8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37936fbb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37936fbb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>
                <a:solidFill>
                  <a:schemeClr val="dk1"/>
                </a:solidFill>
              </a:rPr>
              <a:t>Top-down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通常是2 stage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detect object，個別剪下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個別做keypoint detection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37936fbb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37936fbb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>
                <a:solidFill>
                  <a:schemeClr val="dk1"/>
                </a:solidFill>
              </a:rPr>
              <a:t>Heatmap-based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將image encode成heatmap，經過一連串的分析處理(找heatmap值峰=關節位置，連接關節，優化姿勢，識別姿勢)，最後將heatmap decode回image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zh-TW">
                <a:solidFill>
                  <a:schemeClr val="dk1"/>
                </a:solidFill>
              </a:rPr>
              <a:t>pros:accuracy高，因為heatmap-based使用熱圖表示關節點位置，即使在存在遮擋或模糊情況下，也可以通過分析熱圖中的峰值來檢測和估計姿態。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zh-TW">
                <a:solidFill>
                  <a:schemeClr val="dk1"/>
                </a:solidFill>
              </a:rPr>
              <a:t>cons:限制多，不能end-to-end訓練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>
                <a:solidFill>
                  <a:schemeClr val="dk1"/>
                </a:solidFill>
              </a:rPr>
              <a:t>Regression-based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直接對關節點做regression，直接minimize預測點跟ground truth的差距，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zh-TW">
                <a:solidFill>
                  <a:schemeClr val="dk1"/>
                </a:solidFill>
              </a:rPr>
              <a:t>pros:即插即用，可以end-to-end traning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zh-TW">
                <a:solidFill>
                  <a:schemeClr val="dk1"/>
                </a:solidFill>
              </a:rPr>
              <a:t>cons:accuracy較差，因為在regression-based方法中，模型需要逐步預測每個關節點的位置，而每個關節點的預測可能依賴於其他已預測的關節點，通常使用recursive來做，這樣會skip掉一堆candidate locations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818c5227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818c522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2cce45a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2cce45a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prtr</a:t>
            </a:r>
            <a:r>
              <a:rPr lang="zh-TW"/>
              <a:t>的基底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flow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CNN backbone做tokenize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encoder-decoder做self-attention學習特徵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prediction head將high level feature轉成預測結果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2cce45a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2cce45a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800300"/>
            <a:ext cx="8520600" cy="14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515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11700" y="3307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800300"/>
            <a:ext cx="8520600" cy="10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zh-TW" sz="3000">
                <a:solidFill>
                  <a:srgbClr val="1C4587"/>
                </a:solidFill>
              </a:rPr>
              <a:t>Pose Recognition with Cascade Transformers</a:t>
            </a:r>
            <a:endParaRPr sz="2640">
              <a:solidFill>
                <a:srgbClr val="1C4587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374463"/>
            <a:ext cx="85206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400"/>
              <a:t>Ke Li</a:t>
            </a:r>
            <a:r>
              <a:rPr baseline="30000" lang="zh-TW" sz="6400"/>
              <a:t>1</a:t>
            </a:r>
            <a:r>
              <a:rPr lang="zh-TW" sz="6400"/>
              <a:t>, Shijie Wang</a:t>
            </a:r>
            <a:r>
              <a:rPr baseline="30000" lang="zh-TW" sz="6400"/>
              <a:t>2</a:t>
            </a:r>
            <a:r>
              <a:rPr lang="zh-TW" sz="6400"/>
              <a:t>, Xiang Zhang</a:t>
            </a:r>
            <a:r>
              <a:rPr baseline="30000" lang="zh-TW" sz="6400"/>
              <a:t>2</a:t>
            </a:r>
            <a:r>
              <a:rPr lang="zh-TW" sz="6400"/>
              <a:t>, Yifan Xu</a:t>
            </a:r>
            <a:r>
              <a:rPr baseline="30000" lang="zh-TW" sz="6400"/>
              <a:t>3</a:t>
            </a:r>
            <a:r>
              <a:rPr lang="zh-TW" sz="6400"/>
              <a:t>, Weijian Xu</a:t>
            </a:r>
            <a:r>
              <a:rPr baseline="30000" lang="zh-TW" sz="6400"/>
              <a:t>3</a:t>
            </a:r>
            <a:r>
              <a:rPr lang="zh-TW" sz="6400"/>
              <a:t>, Zhuowen Tu</a:t>
            </a:r>
            <a:r>
              <a:rPr baseline="30000" lang="zh-TW" sz="6400"/>
              <a:t>3</a:t>
            </a:r>
            <a:endParaRPr baseline="30000" sz="6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400"/>
              <a:t> </a:t>
            </a:r>
            <a:endParaRPr sz="6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zh-TW" sz="6400"/>
              <a:t>1</a:t>
            </a:r>
            <a:r>
              <a:rPr lang="zh-TW" sz="6400"/>
              <a:t>University of Chinese Academy of Sciences</a:t>
            </a:r>
            <a:r>
              <a:rPr lang="zh-TW" sz="6400"/>
              <a:t>, Beijing, China</a:t>
            </a:r>
            <a:r>
              <a:rPr lang="zh-TW" sz="6400"/>
              <a:t> </a:t>
            </a:r>
            <a:endParaRPr sz="6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zh-TW" sz="6400"/>
              <a:t>2</a:t>
            </a:r>
            <a:r>
              <a:rPr lang="zh-TW" sz="6400"/>
              <a:t>Tsinghua University, Beijing, China</a:t>
            </a:r>
            <a:endParaRPr sz="6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zh-TW" sz="6400"/>
              <a:t>3</a:t>
            </a:r>
            <a:r>
              <a:rPr lang="zh-TW" sz="6400"/>
              <a:t>University of California San Diego, San Diego, USA</a:t>
            </a:r>
            <a:r>
              <a:rPr lang="zh-TW"/>
              <a:t> </a:t>
            </a:r>
            <a:endParaRPr/>
          </a:p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353925" y="3688100"/>
            <a:ext cx="85206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C4587"/>
                </a:solidFill>
                <a:latin typeface="DFKai-SB"/>
                <a:ea typeface="DFKai-SB"/>
                <a:cs typeface="DFKai-SB"/>
                <a:sym typeface="DFKai-SB"/>
              </a:rPr>
              <a:t>林子淩, 黃亭晅, 陳泳翰 </a:t>
            </a:r>
            <a:r>
              <a:rPr lang="zh-TW" sz="17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(Group 13)</a:t>
            </a:r>
            <a:endParaRPr sz="17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r>
              <a:rPr baseline="30000" lang="zh-TW" sz="17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zh-TW" sz="17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May 2023 </a:t>
            </a:r>
            <a:endParaRPr sz="17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1748750"/>
            <a:ext cx="24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1C4587"/>
                </a:solidFill>
              </a:rPr>
              <a:t>Published at: CVPR 2021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>
                <a:solidFill>
                  <a:srgbClr val="1C4587"/>
                </a:solidFill>
              </a:rPr>
              <a:t>DETR (2/4)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Encoder-Decoder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75" y="932050"/>
            <a:ext cx="7132051" cy="42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1C4587"/>
                </a:solidFill>
              </a:rPr>
              <a:t>DETR (3/4)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Prediction and Matching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0" t="9066"/>
          <a:stretch/>
        </p:blipFill>
        <p:spPr>
          <a:xfrm>
            <a:off x="1182075" y="1162100"/>
            <a:ext cx="6779852" cy="398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40">
                <a:solidFill>
                  <a:srgbClr val="1C4587"/>
                </a:solidFill>
              </a:rPr>
              <a:t>DETR (4/4)</a:t>
            </a:r>
            <a:endParaRPr sz="2120">
              <a:solidFill>
                <a:srgbClr val="1C4587"/>
              </a:solidFill>
            </a:endParaRPr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Visualization</a:t>
            </a:r>
            <a:endParaRPr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zh-TW">
                <a:solidFill>
                  <a:srgbClr val="0000FF"/>
                </a:solidFill>
              </a:rPr>
              <a:t>Each figure</a:t>
            </a:r>
            <a:r>
              <a:rPr lang="zh-TW">
                <a:solidFill>
                  <a:schemeClr val="dk1"/>
                </a:solidFill>
              </a:rPr>
              <a:t> shows the predictions of </a:t>
            </a:r>
            <a:r>
              <a:rPr lang="zh-TW">
                <a:solidFill>
                  <a:srgbClr val="0000FF"/>
                </a:solidFill>
              </a:rPr>
              <a:t>each query</a:t>
            </a:r>
            <a:endParaRPr>
              <a:solidFill>
                <a:srgbClr val="0000FF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zh-TW">
                <a:solidFill>
                  <a:srgbClr val="FF0000"/>
                </a:solidFill>
              </a:rPr>
              <a:t>Each point</a:t>
            </a:r>
            <a:r>
              <a:rPr lang="zh-TW">
                <a:solidFill>
                  <a:schemeClr val="dk1"/>
                </a:solidFill>
              </a:rPr>
              <a:t> shows </a:t>
            </a:r>
            <a:r>
              <a:rPr lang="zh-TW">
                <a:solidFill>
                  <a:srgbClr val="FF0000"/>
                </a:solidFill>
              </a:rPr>
              <a:t>the center</a:t>
            </a:r>
            <a:r>
              <a:rPr lang="zh-TW">
                <a:solidFill>
                  <a:schemeClr val="dk1"/>
                </a:solidFill>
              </a:rPr>
              <a:t> of each bbox on images</a:t>
            </a:r>
            <a:endParaRPr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zh-TW">
                <a:solidFill>
                  <a:srgbClr val="00B050"/>
                </a:solidFill>
              </a:rPr>
              <a:t>Color</a:t>
            </a:r>
            <a:r>
              <a:rPr lang="zh-TW">
                <a:solidFill>
                  <a:schemeClr val="dk1"/>
                </a:solidFill>
              </a:rPr>
              <a:t> indicates the </a:t>
            </a:r>
            <a:r>
              <a:rPr lang="zh-TW">
                <a:solidFill>
                  <a:srgbClr val="00B050"/>
                </a:solidFill>
              </a:rPr>
              <a:t>size</a:t>
            </a:r>
            <a:r>
              <a:rPr lang="zh-TW">
                <a:solidFill>
                  <a:schemeClr val="dk1"/>
                </a:solidFill>
              </a:rPr>
              <a:t> of a bbox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75" y="2121675"/>
            <a:ext cx="6611750" cy="284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>
                <a:solidFill>
                  <a:srgbClr val="1C4587"/>
                </a:solidFill>
              </a:rPr>
              <a:t>PRTR (1/3)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SzPts val="2000"/>
              <a:buChar char="●"/>
            </a:pPr>
            <a:r>
              <a:rPr b="1" lang="zh-TW">
                <a:solidFill>
                  <a:srgbClr val="0000FF"/>
                </a:solidFill>
              </a:rPr>
              <a:t>Person-Detection</a:t>
            </a:r>
            <a:r>
              <a:rPr lang="zh-TW">
                <a:solidFill>
                  <a:schemeClr val="dk1"/>
                </a:solidFill>
              </a:rPr>
              <a:t> Transformer</a:t>
            </a:r>
            <a:endParaRPr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zh-TW">
                <a:solidFill>
                  <a:schemeClr val="dk1"/>
                </a:solidFill>
              </a:rPr>
              <a:t>100 queries for decoder input</a:t>
            </a:r>
            <a:endParaRPr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zh-TW">
                <a:solidFill>
                  <a:schemeClr val="dk1"/>
                </a:solidFill>
              </a:rPr>
              <a:t>1 classification head for </a:t>
            </a:r>
            <a:r>
              <a:rPr lang="zh-TW">
                <a:solidFill>
                  <a:srgbClr val="0000FF"/>
                </a:solidFill>
              </a:rPr>
              <a:t>person/background</a:t>
            </a:r>
            <a:r>
              <a:rPr lang="zh-TW">
                <a:solidFill>
                  <a:schemeClr val="dk1"/>
                </a:solidFill>
              </a:rPr>
              <a:t> prediction</a:t>
            </a:r>
            <a:endParaRPr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zh-TW">
                <a:solidFill>
                  <a:schemeClr val="dk1"/>
                </a:solidFill>
              </a:rPr>
              <a:t>4-channel regression head for </a:t>
            </a:r>
            <a:r>
              <a:rPr lang="zh-TW">
                <a:solidFill>
                  <a:srgbClr val="0000FF"/>
                </a:solidFill>
              </a:rPr>
              <a:t>bbox coordinate(x, y, w, h)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SzPts val="2000"/>
              <a:buChar char="●"/>
            </a:pPr>
            <a:r>
              <a:rPr b="1" lang="zh-TW">
                <a:solidFill>
                  <a:srgbClr val="FF0000"/>
                </a:solidFill>
              </a:rPr>
              <a:t>Keypoint-Detection</a:t>
            </a:r>
            <a:r>
              <a:rPr lang="zh-TW">
                <a:solidFill>
                  <a:schemeClr val="dk1"/>
                </a:solidFill>
              </a:rPr>
              <a:t> Transformer</a:t>
            </a:r>
            <a:endParaRPr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zh-TW">
                <a:solidFill>
                  <a:schemeClr val="dk1"/>
                </a:solidFill>
              </a:rPr>
              <a:t>100 queries for decoder input</a:t>
            </a:r>
            <a:endParaRPr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zh-TW">
                <a:solidFill>
                  <a:schemeClr val="dk1"/>
                </a:solidFill>
              </a:rPr>
              <a:t>17-channel regression head for </a:t>
            </a:r>
            <a:r>
              <a:rPr lang="zh-TW">
                <a:solidFill>
                  <a:srgbClr val="FF0000"/>
                </a:solidFill>
              </a:rPr>
              <a:t>keypoint classification</a:t>
            </a:r>
            <a:endParaRPr>
              <a:solidFill>
                <a:srgbClr val="FF0000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zh-TW">
                <a:solidFill>
                  <a:schemeClr val="dk1"/>
                </a:solidFill>
              </a:rPr>
              <a:t>2-channel regression head for </a:t>
            </a:r>
            <a:r>
              <a:rPr lang="zh-TW">
                <a:solidFill>
                  <a:srgbClr val="FF0000"/>
                </a:solidFill>
              </a:rPr>
              <a:t>keypoint coordinate(x, y)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1C4587"/>
                </a:solidFill>
              </a:rPr>
              <a:t>PRTR (2/3)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Two-stage Variant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" y="1258425"/>
            <a:ext cx="8832302" cy="3369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1C4587"/>
                </a:solidFill>
              </a:rPr>
              <a:t>PRTR (3/3)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End-to-end Variant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5" y="1266900"/>
            <a:ext cx="7673876" cy="380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Outline</a:t>
            </a:r>
            <a:endParaRPr b="1" sz="2820">
              <a:solidFill>
                <a:srgbClr val="1C4587"/>
              </a:solidFill>
            </a:endParaRPr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Introduction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Methodology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Experiments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Conclusion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Project Proposal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Experiment Setup</a:t>
            </a:r>
            <a:endParaRPr b="1" sz="2820">
              <a:solidFill>
                <a:srgbClr val="1C4587"/>
              </a:solidFill>
            </a:endParaRPr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zh-TW">
                <a:solidFill>
                  <a:schemeClr val="dk1"/>
                </a:solidFill>
                <a:highlight>
                  <a:srgbClr val="FFFFFF"/>
                </a:highlight>
              </a:rPr>
              <a:t>Datasets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zh-TW" sz="1600">
                <a:solidFill>
                  <a:schemeClr val="dk1"/>
                </a:solidFill>
                <a:highlight>
                  <a:srgbClr val="FFFFFF"/>
                </a:highlight>
              </a:rPr>
              <a:t>MS COCO dataset (2017)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zh-TW" sz="1600">
                <a:solidFill>
                  <a:schemeClr val="dk1"/>
                </a:solidFill>
                <a:highlight>
                  <a:srgbClr val="FFFFFF"/>
                </a:highlight>
              </a:rPr>
              <a:t>MPII Human Pose Dataset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33975"/>
            <a:ext cx="4934149" cy="2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1091750" y="47036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200">
                <a:solidFill>
                  <a:srgbClr val="777777"/>
                </a:solidFill>
                <a:highlight>
                  <a:srgbClr val="FFFFFF"/>
                </a:highlight>
              </a:rPr>
              <a:t>COCO 2020 Keypoint Detection Task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6082" y="123100"/>
            <a:ext cx="1452293" cy="19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 rotWithShape="1">
          <a:blip r:embed="rId5">
            <a:alphaModFix/>
          </a:blip>
          <a:srcRect b="0" l="27926" r="44376" t="0"/>
          <a:stretch/>
        </p:blipFill>
        <p:spPr>
          <a:xfrm>
            <a:off x="5371400" y="2193125"/>
            <a:ext cx="3772600" cy="28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Results</a:t>
            </a:r>
            <a:endParaRPr b="1" sz="2820">
              <a:solidFill>
                <a:srgbClr val="1C4587"/>
              </a:solidFill>
            </a:endParaRPr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COCO 2017 val/test dataset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0" r="0" t="6393"/>
          <a:stretch/>
        </p:blipFill>
        <p:spPr>
          <a:xfrm>
            <a:off x="197900" y="1350025"/>
            <a:ext cx="8853200" cy="36182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0"/>
          <p:cNvGrpSpPr/>
          <p:nvPr/>
        </p:nvGrpSpPr>
        <p:grpSpPr>
          <a:xfrm>
            <a:off x="197875" y="2961400"/>
            <a:ext cx="8678725" cy="1887900"/>
            <a:chOff x="197875" y="2961400"/>
            <a:chExt cx="8678725" cy="1887900"/>
          </a:xfrm>
        </p:grpSpPr>
        <p:sp>
          <p:nvSpPr>
            <p:cNvPr id="177" name="Google Shape;177;p30"/>
            <p:cNvSpPr/>
            <p:nvPr/>
          </p:nvSpPr>
          <p:spPr>
            <a:xfrm>
              <a:off x="197900" y="3723400"/>
              <a:ext cx="8678700" cy="1125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197875" y="2961400"/>
              <a:ext cx="8678700" cy="383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30"/>
          <p:cNvGrpSpPr/>
          <p:nvPr/>
        </p:nvGrpSpPr>
        <p:grpSpPr>
          <a:xfrm>
            <a:off x="209250" y="3135302"/>
            <a:ext cx="8678700" cy="1132792"/>
            <a:chOff x="209250" y="3180575"/>
            <a:chExt cx="8678700" cy="1087550"/>
          </a:xfrm>
        </p:grpSpPr>
        <p:sp>
          <p:nvSpPr>
            <p:cNvPr id="180" name="Google Shape;180;p30"/>
            <p:cNvSpPr/>
            <p:nvPr/>
          </p:nvSpPr>
          <p:spPr>
            <a:xfrm>
              <a:off x="209250" y="4095025"/>
              <a:ext cx="8678700" cy="1731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209250" y="3180575"/>
              <a:ext cx="8678700" cy="1731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30"/>
          <p:cNvSpPr/>
          <p:nvPr/>
        </p:nvSpPr>
        <p:spPr>
          <a:xfrm>
            <a:off x="3326525" y="3708000"/>
            <a:ext cx="855000" cy="11328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30"/>
          <p:cNvGrpSpPr/>
          <p:nvPr/>
        </p:nvGrpSpPr>
        <p:grpSpPr>
          <a:xfrm>
            <a:off x="209250" y="1814840"/>
            <a:ext cx="8678700" cy="3025935"/>
            <a:chOff x="209250" y="1814840"/>
            <a:chExt cx="8678700" cy="3025935"/>
          </a:xfrm>
        </p:grpSpPr>
        <p:sp>
          <p:nvSpPr>
            <p:cNvPr id="184" name="Google Shape;184;p30"/>
            <p:cNvSpPr/>
            <p:nvPr/>
          </p:nvSpPr>
          <p:spPr>
            <a:xfrm>
              <a:off x="209250" y="4618175"/>
              <a:ext cx="8678700" cy="222600"/>
            </a:xfrm>
            <a:prstGeom prst="rect">
              <a:avLst/>
            </a:prstGeom>
            <a:noFill/>
            <a:ln cap="flat" cmpd="sng" w="28575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225650" y="1814840"/>
              <a:ext cx="8623200" cy="939300"/>
            </a:xfrm>
            <a:prstGeom prst="rect">
              <a:avLst/>
            </a:prstGeom>
            <a:noFill/>
            <a:ln cap="flat" cmpd="sng" w="28575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15275" l="0" r="0" t="0"/>
          <a:stretch/>
        </p:blipFill>
        <p:spPr>
          <a:xfrm>
            <a:off x="1749550" y="206075"/>
            <a:ext cx="5813799" cy="485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Outline</a:t>
            </a:r>
            <a:endParaRPr b="1" sz="2820">
              <a:solidFill>
                <a:srgbClr val="1C4587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Methodology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Experiments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Project Proposal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Experiment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MPII val dataset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0" l="0" r="0" t="16058"/>
          <a:stretch/>
        </p:blipFill>
        <p:spPr>
          <a:xfrm>
            <a:off x="785475" y="2006325"/>
            <a:ext cx="7573050" cy="26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Ablation Studies (1/2)</a:t>
            </a:r>
            <a:endParaRPr b="1" sz="2820">
              <a:solidFill>
                <a:srgbClr val="1C4587"/>
              </a:solidFill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 b="0" l="0" r="0" t="40148"/>
          <a:stretch/>
        </p:blipFill>
        <p:spPr>
          <a:xfrm>
            <a:off x="1644650" y="2094800"/>
            <a:ext cx="7267076" cy="19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33"/>
          <p:cNvGrpSpPr/>
          <p:nvPr/>
        </p:nvGrpSpPr>
        <p:grpSpPr>
          <a:xfrm>
            <a:off x="292100" y="2657400"/>
            <a:ext cx="1562250" cy="831300"/>
            <a:chOff x="292100" y="2657400"/>
            <a:chExt cx="1562250" cy="831300"/>
          </a:xfrm>
        </p:grpSpPr>
        <p:sp>
          <p:nvSpPr>
            <p:cNvPr id="206" name="Google Shape;206;p33"/>
            <p:cNvSpPr/>
            <p:nvPr/>
          </p:nvSpPr>
          <p:spPr>
            <a:xfrm>
              <a:off x="1644650" y="2660650"/>
              <a:ext cx="209700" cy="800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3"/>
            <p:cNvSpPr txBox="1"/>
            <p:nvPr/>
          </p:nvSpPr>
          <p:spPr>
            <a:xfrm>
              <a:off x="292100" y="2657400"/>
              <a:ext cx="1352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0000"/>
                  </a:solidFill>
                </a:rPr>
                <a:t>non </a:t>
              </a:r>
              <a:endParaRPr b="1">
                <a:solidFill>
                  <a:srgbClr val="FF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0000"/>
                  </a:solidFill>
                </a:rPr>
                <a:t>class-specific queries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cxnSp>
        <p:nvCxnSpPr>
          <p:cNvPr id="208" name="Google Shape;208;p33"/>
          <p:cNvCxnSpPr/>
          <p:nvPr/>
        </p:nvCxnSpPr>
        <p:spPr>
          <a:xfrm>
            <a:off x="1682750" y="3727450"/>
            <a:ext cx="3621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3"/>
          <p:cNvSpPr txBox="1"/>
          <p:nvPr/>
        </p:nvSpPr>
        <p:spPr>
          <a:xfrm>
            <a:off x="292100" y="3495600"/>
            <a:ext cx="13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FF"/>
                </a:solidFill>
              </a:rPr>
              <a:t>class-specific queries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zh-TW" sz="2820">
                <a:solidFill>
                  <a:srgbClr val="1C4587"/>
                </a:solidFill>
              </a:rPr>
              <a:t>Ablation Studies (2/2)</a:t>
            </a:r>
            <a:endParaRPr b="1" sz="2820">
              <a:solidFill>
                <a:srgbClr val="1C4587"/>
              </a:solidFill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0" r="0" t="23937"/>
          <a:stretch/>
        </p:blipFill>
        <p:spPr>
          <a:xfrm>
            <a:off x="1145625" y="1204649"/>
            <a:ext cx="6852751" cy="356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Testing Tricks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1568450" y="1289050"/>
            <a:ext cx="609600" cy="331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/>
          <p:nvPr/>
        </p:nvSpPr>
        <p:spPr>
          <a:xfrm>
            <a:off x="2863850" y="1327325"/>
            <a:ext cx="609600" cy="3314700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34"/>
          <p:cNvGrpSpPr/>
          <p:nvPr/>
        </p:nvGrpSpPr>
        <p:grpSpPr>
          <a:xfrm>
            <a:off x="1568450" y="1289050"/>
            <a:ext cx="5981700" cy="3314700"/>
            <a:chOff x="1568450" y="1289050"/>
            <a:chExt cx="5981700" cy="3314700"/>
          </a:xfrm>
        </p:grpSpPr>
        <p:sp>
          <p:nvSpPr>
            <p:cNvPr id="220" name="Google Shape;220;p34"/>
            <p:cNvSpPr/>
            <p:nvPr/>
          </p:nvSpPr>
          <p:spPr>
            <a:xfrm>
              <a:off x="2178050" y="1289050"/>
              <a:ext cx="723900" cy="33147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 rot="5400000">
              <a:off x="4397450" y="765100"/>
              <a:ext cx="323700" cy="59817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 rot="5400000">
              <a:off x="4397450" y="1450900"/>
              <a:ext cx="323700" cy="59817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Visualization for Keypoint Detection Transformer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38766" l="0" r="0" t="0"/>
          <a:stretch/>
        </p:blipFill>
        <p:spPr>
          <a:xfrm>
            <a:off x="0" y="2097250"/>
            <a:ext cx="5026024" cy="15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 rotWithShape="1">
          <a:blip r:embed="rId4">
            <a:alphaModFix/>
          </a:blip>
          <a:srcRect b="27246" l="0" r="0" t="7067"/>
          <a:stretch/>
        </p:blipFill>
        <p:spPr>
          <a:xfrm>
            <a:off x="5178425" y="1298575"/>
            <a:ext cx="3515974" cy="260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Outline</a:t>
            </a:r>
            <a:endParaRPr b="1" sz="2820">
              <a:solidFill>
                <a:srgbClr val="1C4587"/>
              </a:solidFill>
            </a:endParaRPr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Introduction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Methodology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Experiments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Project Proposal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Conclusion</a:t>
            </a:r>
            <a:endParaRPr b="1" sz="2820">
              <a:solidFill>
                <a:srgbClr val="1C4587"/>
              </a:solidFill>
            </a:endParaRPr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zh-TW">
                <a:solidFill>
                  <a:srgbClr val="FF0000"/>
                </a:solidFill>
              </a:rPr>
              <a:t>PRTR</a:t>
            </a:r>
            <a:r>
              <a:rPr lang="zh-TW">
                <a:solidFill>
                  <a:schemeClr val="dk1"/>
                </a:solidFill>
              </a:rPr>
              <a:t> is a new design for </a:t>
            </a:r>
            <a:r>
              <a:rPr b="1" lang="zh-TW">
                <a:solidFill>
                  <a:srgbClr val="FF0000"/>
                </a:solidFill>
              </a:rPr>
              <a:t>regression-based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b="1" lang="zh-TW">
                <a:solidFill>
                  <a:srgbClr val="0000FF"/>
                </a:solidFill>
              </a:rPr>
              <a:t>multi-person</a:t>
            </a:r>
            <a:r>
              <a:rPr lang="zh-TW">
                <a:solidFill>
                  <a:schemeClr val="dk1"/>
                </a:solidFill>
              </a:rPr>
              <a:t> pose recognition method based on the </a:t>
            </a:r>
            <a:r>
              <a:rPr b="1" lang="zh-TW">
                <a:solidFill>
                  <a:srgbClr val="FF0000"/>
                </a:solidFill>
              </a:rPr>
              <a:t>Transformer</a:t>
            </a:r>
            <a:r>
              <a:rPr lang="zh-TW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zh-TW">
                <a:solidFill>
                  <a:srgbClr val="FF0000"/>
                </a:solidFill>
              </a:rPr>
              <a:t>Removes complex </a:t>
            </a:r>
            <a:r>
              <a:rPr b="1" lang="zh-TW">
                <a:solidFill>
                  <a:srgbClr val="FF0000"/>
                </a:solidFill>
              </a:rPr>
              <a:t>pre/post-processing</a:t>
            </a:r>
            <a:r>
              <a:rPr lang="zh-TW">
                <a:solidFill>
                  <a:schemeClr val="dk1"/>
                </a:solidFill>
              </a:rPr>
              <a:t> procedures and requires fewer heuristic designs compared with existing heatmap-based approaches.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Achieves </a:t>
            </a:r>
            <a:r>
              <a:rPr b="1" lang="zh-TW">
                <a:solidFill>
                  <a:srgbClr val="0000FF"/>
                </a:solidFill>
              </a:rPr>
              <a:t>state-of-the-art performance</a:t>
            </a:r>
            <a:r>
              <a:rPr lang="zh-TW">
                <a:solidFill>
                  <a:schemeClr val="dk1"/>
                </a:solidFill>
              </a:rPr>
              <a:t> compared with other existing </a:t>
            </a:r>
            <a:r>
              <a:rPr b="1" lang="zh-TW">
                <a:solidFill>
                  <a:srgbClr val="FF0000"/>
                </a:solidFill>
              </a:rPr>
              <a:t>regression-based methods</a:t>
            </a:r>
            <a:r>
              <a:rPr lang="zh-TW">
                <a:solidFill>
                  <a:schemeClr val="dk1"/>
                </a:solidFill>
              </a:rPr>
              <a:t> on the challenging COCO dataset.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Outline</a:t>
            </a:r>
            <a:endParaRPr b="1" sz="2820">
              <a:solidFill>
                <a:srgbClr val="1C4587"/>
              </a:solidFill>
            </a:endParaRPr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Introduction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Methodology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Experiments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Conclusion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Project Proposal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00" y="692500"/>
            <a:ext cx="7452824" cy="42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Final Project Proposal</a:t>
            </a:r>
            <a:endParaRPr b="1" sz="282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Final Project Proposal - Dataset</a:t>
            </a:r>
            <a:endParaRPr b="1" sz="2820">
              <a:solidFill>
                <a:srgbClr val="1C4587"/>
              </a:solidFill>
            </a:endParaRPr>
          </a:p>
        </p:txBody>
      </p:sp>
      <p:graphicFrame>
        <p:nvGraphicFramePr>
          <p:cNvPr id="260" name="Google Shape;260;p40"/>
          <p:cNvGraphicFramePr/>
          <p:nvPr/>
        </p:nvGraphicFramePr>
        <p:xfrm>
          <a:off x="552450" y="14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{8D0793CD-5EF2-4B0B-9E3C-BDC63DB3673A}</a:tableStyleId>
              </a:tblPr>
              <a:tblGrid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class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downdog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goddess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plank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tree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warrior2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325" y="3228100"/>
            <a:ext cx="2672600" cy="179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405" y="3163225"/>
            <a:ext cx="2876247" cy="1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7199" y="759150"/>
            <a:ext cx="1584795" cy="23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8126" y="713077"/>
            <a:ext cx="2377200" cy="23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0" cy="3871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Outline</a:t>
            </a:r>
            <a:endParaRPr b="1" sz="2820">
              <a:solidFill>
                <a:srgbClr val="1C4587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zh-TW">
                <a:solidFill>
                  <a:srgbClr val="EFEFEF"/>
                </a:solidFill>
              </a:rPr>
              <a:t>Methodology</a:t>
            </a:r>
            <a:endParaRPr>
              <a:solidFill>
                <a:srgbClr val="EFEFE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zh-TW">
                <a:solidFill>
                  <a:srgbClr val="EFEFEF"/>
                </a:solidFill>
              </a:rPr>
              <a:t>Experiments</a:t>
            </a:r>
            <a:endParaRPr>
              <a:solidFill>
                <a:srgbClr val="EFEFE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zh-TW">
                <a:solidFill>
                  <a:srgbClr val="EFEFEF"/>
                </a:solidFill>
              </a:rPr>
              <a:t>Conclusion</a:t>
            </a:r>
            <a:endParaRPr>
              <a:solidFill>
                <a:srgbClr val="EFEFE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zh-TW">
                <a:solidFill>
                  <a:srgbClr val="EFEFEF"/>
                </a:solidFill>
              </a:rPr>
              <a:t>Project Proposal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TKS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1C4587"/>
                </a:solidFill>
              </a:rPr>
              <a:t>Appendix A (1/2)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Hungarian Algorithm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zh-TW">
                <a:solidFill>
                  <a:schemeClr val="dk1"/>
                </a:solidFill>
              </a:rPr>
              <a:t>n</a:t>
            </a:r>
            <a:r>
              <a:rPr lang="zh-TW">
                <a:solidFill>
                  <a:schemeClr val="dk1"/>
                </a:solidFill>
              </a:rPr>
              <a:t> indicates the number of objects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zh-TW">
                <a:solidFill>
                  <a:schemeClr val="dk1"/>
                </a:solidFill>
              </a:rPr>
              <a:t>C</a:t>
            </a:r>
            <a:r>
              <a:rPr b="1" baseline="-25000" lang="zh-TW">
                <a:solidFill>
                  <a:schemeClr val="dk1"/>
                </a:solidFill>
              </a:rPr>
              <a:t>i,j</a:t>
            </a:r>
            <a:r>
              <a:rPr lang="zh-TW">
                <a:solidFill>
                  <a:schemeClr val="dk1"/>
                </a:solidFill>
              </a:rPr>
              <a:t> indicates the </a:t>
            </a:r>
            <a:r>
              <a:rPr b="1" lang="zh-TW">
                <a:solidFill>
                  <a:schemeClr val="dk1"/>
                </a:solidFill>
              </a:rPr>
              <a:t>cost</a:t>
            </a:r>
            <a:r>
              <a:rPr lang="zh-TW">
                <a:solidFill>
                  <a:schemeClr val="dk1"/>
                </a:solidFill>
              </a:rPr>
              <a:t> of </a:t>
            </a:r>
            <a:r>
              <a:rPr b="1" lang="zh-TW">
                <a:solidFill>
                  <a:srgbClr val="0000FF"/>
                </a:solidFill>
              </a:rPr>
              <a:t>Box(i)</a:t>
            </a:r>
            <a:r>
              <a:rPr lang="zh-TW">
                <a:solidFill>
                  <a:schemeClr val="dk1"/>
                </a:solidFill>
              </a:rPr>
              <a:t> matching with </a:t>
            </a:r>
            <a:r>
              <a:rPr b="1" lang="zh-TW">
                <a:solidFill>
                  <a:srgbClr val="FF0000"/>
                </a:solidFill>
              </a:rPr>
              <a:t>Object(j)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50" y="1811625"/>
            <a:ext cx="7828225" cy="29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/>
          <p:nvPr/>
        </p:nvSpPr>
        <p:spPr>
          <a:xfrm>
            <a:off x="5999375" y="4414350"/>
            <a:ext cx="26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0000"/>
                </a:solidFill>
              </a:rPr>
              <a:t>Minimize the total cost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1C4587"/>
                </a:solidFill>
              </a:rPr>
              <a:t>Appendix A (2/2)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Hungarian Algorithm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zh-TW">
                <a:solidFill>
                  <a:schemeClr val="dk1"/>
                </a:solidFill>
              </a:rPr>
              <a:t>Training stage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zh-TW">
                <a:solidFill>
                  <a:schemeClr val="dk1"/>
                </a:solidFill>
              </a:rPr>
              <a:t>Inference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825" y="1518525"/>
            <a:ext cx="39624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825" y="3193300"/>
            <a:ext cx="212407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40">
                <a:solidFill>
                  <a:srgbClr val="1C4587"/>
                </a:solidFill>
              </a:rPr>
              <a:t>Appendix B (1/2)</a:t>
            </a:r>
            <a:endParaRPr sz="2120">
              <a:solidFill>
                <a:srgbClr val="1C4587"/>
              </a:solidFill>
            </a:endParaRPr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Multi-layer Cropping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>
                <a:solidFill>
                  <a:schemeClr val="dk1"/>
                </a:solidFill>
              </a:rPr>
              <a:t>(x</a:t>
            </a:r>
            <a:r>
              <a:rPr baseline="-25000" lang="zh-TW">
                <a:solidFill>
                  <a:schemeClr val="dk1"/>
                </a:solidFill>
              </a:rPr>
              <a:t>left</a:t>
            </a:r>
            <a:r>
              <a:rPr lang="zh-TW">
                <a:solidFill>
                  <a:schemeClr val="dk1"/>
                </a:solidFill>
              </a:rPr>
              <a:t>, x</a:t>
            </a:r>
            <a:r>
              <a:rPr baseline="-25000" lang="zh-TW">
                <a:solidFill>
                  <a:schemeClr val="dk1"/>
                </a:solidFill>
              </a:rPr>
              <a:t>right</a:t>
            </a:r>
            <a:r>
              <a:rPr lang="zh-TW">
                <a:solidFill>
                  <a:schemeClr val="dk1"/>
                </a:solidFill>
              </a:rPr>
              <a:t>, y</a:t>
            </a:r>
            <a:r>
              <a:rPr baseline="-25000" lang="zh-TW">
                <a:solidFill>
                  <a:schemeClr val="dk1"/>
                </a:solidFill>
              </a:rPr>
              <a:t>top</a:t>
            </a:r>
            <a:r>
              <a:rPr lang="zh-TW">
                <a:solidFill>
                  <a:schemeClr val="dk1"/>
                </a:solidFill>
              </a:rPr>
              <a:t>, y</a:t>
            </a:r>
            <a:r>
              <a:rPr baseline="-25000" lang="zh-TW">
                <a:solidFill>
                  <a:schemeClr val="dk1"/>
                </a:solidFill>
              </a:rPr>
              <a:t>down</a:t>
            </a:r>
            <a:r>
              <a:rPr lang="zh-TW">
                <a:solidFill>
                  <a:schemeClr val="dk1"/>
                </a:solidFill>
              </a:rPr>
              <a:t>)</a:t>
            </a:r>
            <a:r>
              <a:rPr lang="zh-TW">
                <a:solidFill>
                  <a:schemeClr val="dk1"/>
                </a:solidFill>
              </a:rPr>
              <a:t> indicates coordinate of bbox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>
                <a:solidFill>
                  <a:schemeClr val="dk1"/>
                </a:solidFill>
              </a:rPr>
              <a:t>(w, h) is the input size of keypoint-detection transformer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113" y="2132203"/>
            <a:ext cx="3063114" cy="29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725" y="2571750"/>
            <a:ext cx="3330599" cy="15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 txBox="1"/>
          <p:nvPr/>
        </p:nvSpPr>
        <p:spPr>
          <a:xfrm>
            <a:off x="2639175" y="1779850"/>
            <a:ext cx="4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W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967400" y="3296550"/>
            <a:ext cx="4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H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>
                <a:solidFill>
                  <a:srgbClr val="1C4587"/>
                </a:solidFill>
              </a:rPr>
              <a:t>Appendix B (2/2)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Multi-layer Cropping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>
                <a:solidFill>
                  <a:schemeClr val="dk1"/>
                </a:solidFill>
              </a:rPr>
              <a:t>U is the feature map from person-detection Transformer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>
                <a:solidFill>
                  <a:schemeClr val="dk1"/>
                </a:solidFill>
              </a:rPr>
              <a:t>(H, W) indicates the shape of U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>
                <a:solidFill>
                  <a:schemeClr val="dk1"/>
                </a:solidFill>
              </a:rPr>
              <a:t>V is the input map of keypoint-detection Transformer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25" y="2143125"/>
            <a:ext cx="8111625" cy="295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Contribution</a:t>
            </a:r>
            <a:endParaRPr b="1" sz="2820">
              <a:solidFill>
                <a:srgbClr val="1C4587"/>
              </a:solidFill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Proposed a </a:t>
            </a:r>
            <a:r>
              <a:rPr b="1" lang="zh-TW">
                <a:solidFill>
                  <a:srgbClr val="FF0000"/>
                </a:solidFill>
              </a:rPr>
              <a:t>top-down</a:t>
            </a:r>
            <a:r>
              <a:rPr b="1" lang="zh-TW"/>
              <a:t> </a:t>
            </a:r>
            <a:r>
              <a:rPr b="1" lang="zh-TW">
                <a:solidFill>
                  <a:srgbClr val="FF0000"/>
                </a:solidFill>
              </a:rPr>
              <a:t>regression based</a:t>
            </a:r>
            <a:r>
              <a:rPr lang="zh-TW"/>
              <a:t> pose recognition method named </a:t>
            </a:r>
            <a:r>
              <a:rPr lang="zh-TW">
                <a:solidFill>
                  <a:srgbClr val="FF0000"/>
                </a:solidFill>
              </a:rPr>
              <a:t>P</a:t>
            </a:r>
            <a:r>
              <a:rPr lang="zh-TW"/>
              <a:t>ose </a:t>
            </a:r>
            <a:r>
              <a:rPr lang="zh-TW">
                <a:solidFill>
                  <a:srgbClr val="FF0000"/>
                </a:solidFill>
              </a:rPr>
              <a:t>R</a:t>
            </a:r>
            <a:r>
              <a:rPr lang="zh-TW"/>
              <a:t>egression </a:t>
            </a:r>
            <a:r>
              <a:rPr lang="zh-TW">
                <a:solidFill>
                  <a:srgbClr val="FF0000"/>
                </a:solidFill>
              </a:rPr>
              <a:t>TR</a:t>
            </a:r>
            <a:r>
              <a:rPr lang="zh-TW"/>
              <a:t>ansformers </a:t>
            </a:r>
            <a:r>
              <a:rPr b="1" lang="zh-TW">
                <a:solidFill>
                  <a:srgbClr val="FF0000"/>
                </a:solidFill>
              </a:rPr>
              <a:t>(PRTR)</a:t>
            </a:r>
            <a:endParaRPr b="1">
              <a:solidFill>
                <a:srgbClr val="FF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2-stage variant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/>
              <a:t>end-to-end variant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Pose Recognition Method (1/2)</a:t>
            </a:r>
            <a:endParaRPr b="1" sz="2820">
              <a:solidFill>
                <a:srgbClr val="1C4587"/>
              </a:solidFill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Top-down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14" y="1713700"/>
            <a:ext cx="8000573" cy="311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zh-TW" sz="2820">
                <a:solidFill>
                  <a:srgbClr val="1C4587"/>
                </a:solidFill>
              </a:rPr>
              <a:t>Pose Recognition Method (2/2)</a:t>
            </a:r>
            <a:endParaRPr b="1" sz="282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220">
              <a:solidFill>
                <a:srgbClr val="000066"/>
              </a:solidFill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Heatmap-based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Regression-based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59512" l="0" r="0" t="0"/>
          <a:stretch/>
        </p:blipFill>
        <p:spPr>
          <a:xfrm>
            <a:off x="2205675" y="1080243"/>
            <a:ext cx="4732651" cy="149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7011" l="0" r="0" t="50574"/>
          <a:stretch/>
        </p:blipFill>
        <p:spPr>
          <a:xfrm>
            <a:off x="2205675" y="3405774"/>
            <a:ext cx="4732651" cy="15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820">
                <a:solidFill>
                  <a:srgbClr val="1C4587"/>
                </a:solidFill>
              </a:rPr>
              <a:t>Outline</a:t>
            </a:r>
            <a:endParaRPr b="1" sz="2820">
              <a:solidFill>
                <a:srgbClr val="1C4587"/>
              </a:solidFill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Introduction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Methodology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Experiments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Conclusion</a:t>
            </a:r>
            <a:endParaRPr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lang="zh-TW">
                <a:solidFill>
                  <a:schemeClr val="lt2"/>
                </a:solidFill>
              </a:rPr>
              <a:t>Project Proposal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>
                <a:solidFill>
                  <a:srgbClr val="1C4587"/>
                </a:solidFill>
                <a:highlight>
                  <a:schemeClr val="lt1"/>
                </a:highlight>
              </a:rPr>
              <a:t>Model Base</a:t>
            </a:r>
            <a:endParaRPr>
              <a:solidFill>
                <a:srgbClr val="1C4587"/>
              </a:solidFill>
              <a:highlight>
                <a:schemeClr val="lt1"/>
              </a:highlight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zh-TW">
                <a:solidFill>
                  <a:srgbClr val="FF0000"/>
                </a:solidFill>
              </a:rPr>
              <a:t>DETR</a:t>
            </a:r>
            <a:r>
              <a:rPr lang="zh-TW">
                <a:solidFill>
                  <a:schemeClr val="dk1"/>
                </a:solidFill>
              </a:rPr>
              <a:t>: End-to-End Object </a:t>
            </a:r>
            <a:r>
              <a:rPr lang="zh-TW">
                <a:solidFill>
                  <a:srgbClr val="FF0000"/>
                </a:solidFill>
              </a:rPr>
              <a:t>De</a:t>
            </a:r>
            <a:r>
              <a:rPr lang="zh-TW">
                <a:solidFill>
                  <a:schemeClr val="dk1"/>
                </a:solidFill>
              </a:rPr>
              <a:t>tection with </a:t>
            </a:r>
            <a:r>
              <a:rPr lang="zh-TW">
                <a:solidFill>
                  <a:srgbClr val="FF0000"/>
                </a:solidFill>
              </a:rPr>
              <a:t>Tr</a:t>
            </a:r>
            <a:r>
              <a:rPr lang="zh-TW">
                <a:solidFill>
                  <a:schemeClr val="dk1"/>
                </a:solidFill>
              </a:rPr>
              <a:t>ansformers (Facebook AI)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>
                <a:solidFill>
                  <a:schemeClr val="dk1"/>
                </a:solidFill>
              </a:rPr>
              <a:t>Transformer and anchor-free </a:t>
            </a:r>
            <a:r>
              <a:rPr lang="zh-TW">
                <a:solidFill>
                  <a:schemeClr val="dk1"/>
                </a:solidFill>
              </a:rPr>
              <a:t>model for </a:t>
            </a:r>
            <a:r>
              <a:rPr lang="zh-TW">
                <a:solidFill>
                  <a:schemeClr val="dk1"/>
                </a:solidFill>
              </a:rPr>
              <a:t>detection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9175"/>
            <a:ext cx="9082076" cy="27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9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>
                <a:solidFill>
                  <a:srgbClr val="1C4587"/>
                </a:solidFill>
              </a:rPr>
              <a:t>DETR (1/4)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714550"/>
            <a:ext cx="85206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>
                <a:solidFill>
                  <a:schemeClr val="dk1"/>
                </a:solidFill>
              </a:rPr>
              <a:t>Encoder-Decoder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50" y="1111100"/>
            <a:ext cx="7523918" cy="406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